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77" r:id="rId7"/>
    <p:sldId id="278" r:id="rId8"/>
    <p:sldId id="279" r:id="rId9"/>
    <p:sldId id="281" r:id="rId10"/>
    <p:sldId id="282" r:id="rId11"/>
    <p:sldId id="280" r:id="rId12"/>
    <p:sldId id="283" r:id="rId13"/>
    <p:sldId id="284" r:id="rId14"/>
    <p:sldId id="266" r:id="rId15"/>
    <p:sldId id="257" r:id="rId16"/>
    <p:sldId id="259" r:id="rId17"/>
    <p:sldId id="258" r:id="rId18"/>
    <p:sldId id="260" r:id="rId19"/>
    <p:sldId id="262" r:id="rId20"/>
    <p:sldId id="263" r:id="rId21"/>
    <p:sldId id="264" r:id="rId22"/>
    <p:sldId id="272" r:id="rId23"/>
    <p:sldId id="267" r:id="rId24"/>
    <p:sldId id="265" r:id="rId25"/>
    <p:sldId id="269" r:id="rId26"/>
    <p:sldId id="270" r:id="rId27"/>
    <p:sldId id="271" r:id="rId28"/>
    <p:sldId id="273" r:id="rId29"/>
    <p:sldId id="275" r:id="rId30"/>
    <p:sldId id="285" r:id="rId31"/>
    <p:sldId id="276" r:id="rId32"/>
    <p:sldId id="268" r:id="rId33"/>
    <p:sldId id="274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38" y="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230A-CAC2-6B59-C628-47678586A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FE32A-8EA5-63ED-EEF2-70FA2F624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64FF8-2E7D-A908-FA7E-18308EB1E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C862A-4A4D-DAA8-2C67-5C4A25D3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4819-5D1E-0340-92C3-9C716F21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3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16FA-9F75-AA9B-F225-514FDD5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D1604-AC4E-6867-5BDE-0A1B92F29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FCA31-D381-D9A8-0AB5-9FB40401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B502F-76C0-A265-F07B-D1B66628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1A3E-DD54-684F-99F9-A0206328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4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D8E6B-5432-88CB-FE37-C5F9657F6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F3F60-F232-916A-A7E5-AE56FF533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6BBFA-2A12-C4A6-3588-163F7C9D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902-D249-9923-4B22-EE1DFD9F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A747C-92A9-FAA3-0BB8-81635935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58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9B5-3326-A710-759C-6BE967D6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8C78-EF97-2B34-F5F4-9C8E221D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AC1E-8DF1-9C43-A49B-F55AB0E5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2C37A-EDC4-5018-612D-D58FFA25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B6157-EF18-CEF2-1ED8-FF09F80B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78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769D-EC66-1C61-46D5-8E8345E1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9D9B1-4259-01B7-6334-787E6296D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FE2F-04A4-F611-DA87-3BE353EE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DF51-54FC-F3C1-FEAA-27D91FF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09EC-C55F-4B07-4511-45ECCB40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8494-9150-576D-5FDA-0407C401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9DA06-D4CF-C24C-ADB6-2310926F8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477AC-48C6-730C-6C0B-76C5379F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B2CB6-D586-92CE-362A-63374399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4411E-6D7E-2EA2-9499-A9F6FBA6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AFA4B-8B56-2471-411C-1160ABD4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9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CCDD-BFA9-AB43-558E-4307F2A6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3E285-6B43-8671-3E65-EB53A9CC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D32E-1FE8-1277-C550-8F6D4491B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2DBBC-62CE-F7BB-4610-8280BD9FD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DCFA8-A35E-6D01-D43F-2E90E505B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A4B1F-5C91-D3BF-7FD3-CEA40BEE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5CC2E-B5E6-147D-CBD3-9E8536C3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D2DEB-68C7-B2DF-79AB-59FC62B0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29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9AAF-905C-0F67-8E72-9FE56D3E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EBBF-358A-A491-A16A-3A4A5EAD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F8940-5144-DE99-1775-1D1434BA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77F65-3665-8171-F4E6-354700C5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76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8FA5F-6753-C63E-0172-5E7CB7A8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39527-B967-A02B-5827-1FDF20D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A573A-E92D-FDDC-5B39-5E46CA23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60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0DED-C77D-89C9-2390-C6BCF853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F8D4-FC11-7B0C-81A2-BAE3B3062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C27F7-07CE-FC5B-2CD7-B43C4F4FC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0EE33-D82A-0902-E294-FEA95DC8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1571F-D4B2-1F34-F8E5-8113FA3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470ED-BCCB-A67E-9333-194EC461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7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3BA7-F2A8-A35A-5A64-1AEF4A80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AB247-77AC-7DE0-AE12-89D648286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1041-F8EC-0F82-40EF-887A0C82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0D5D8-EAB9-B455-A900-1D702C70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91B73-5485-2A12-A928-0D7D1361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FB38-496C-072A-34D9-1055189F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20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F6F3-7895-F0E9-6869-161FBAD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77854-0602-06DE-6384-73968FA1D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CD02-9E06-F094-C781-1A387DCC4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61B3D-5EB5-4A04-9D90-B59ED102EC00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36F2-CC23-13D8-42EA-93BB4D3E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CA8EB-9191-F110-8A5D-4C6DB9880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A2306-F8FC-4E39-8D0F-CABCA098DB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1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7608-4CA6-127C-4BC8-C22523377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Installing</a:t>
            </a:r>
            <a:r>
              <a:rPr lang="fr-FR" dirty="0"/>
              <a:t> Spark &amp; Hadoop Tools on Windows / </a:t>
            </a:r>
            <a:r>
              <a:rPr lang="fr-FR" dirty="0" err="1"/>
              <a:t>Cygwin</a:t>
            </a:r>
            <a:r>
              <a:rPr lang="fr-FR" dirty="0"/>
              <a:t> / WSL / 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5BFC-29A6-5B41-BF1B-BCF6A1872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9906"/>
            <a:ext cx="9144000" cy="787893"/>
          </a:xfrm>
        </p:spPr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&amp; retries </a:t>
            </a:r>
            <a:r>
              <a:rPr lang="fr-FR" dirty="0" err="1"/>
              <a:t>screenshots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21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7EF6-1CB4-202A-F3DB-B6BFD578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Trying</a:t>
            </a:r>
            <a:r>
              <a:rPr lang="fr-FR" dirty="0"/>
              <a:t> HDP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C421-2913-6ECB-9719-20D22302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7" y="1593911"/>
            <a:ext cx="1455546" cy="1265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E2797-2BC5-4F31-E27D-BBE20569550A}"/>
              </a:ext>
            </a:extLst>
          </p:cNvPr>
          <p:cNvSpPr txBox="1"/>
          <p:nvPr/>
        </p:nvSpPr>
        <p:spPr>
          <a:xfrm>
            <a:off x="6546933" y="5648855"/>
            <a:ext cx="5604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as VirtualBox Images (&gt;=800Mo) 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then</a:t>
            </a:r>
            <a:r>
              <a:rPr lang="fr-FR" sz="2400" dirty="0"/>
              <a:t> VM </a:t>
            </a:r>
            <a:r>
              <a:rPr lang="fr-FR" sz="2400" dirty="0" err="1"/>
              <a:t>requires</a:t>
            </a:r>
            <a:r>
              <a:rPr lang="fr-FR" sz="2400" dirty="0"/>
              <a:t> &gt;= 20Go of RAM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A63A7-7067-008B-3AB2-55F9FD2A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21" y="1888990"/>
            <a:ext cx="7447325" cy="33323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E32D4A-8ABB-DA47-C221-395116AC1BF3}"/>
              </a:ext>
            </a:extLst>
          </p:cNvPr>
          <p:cNvSpPr/>
          <p:nvPr/>
        </p:nvSpPr>
        <p:spPr>
          <a:xfrm>
            <a:off x="2759825" y="1909741"/>
            <a:ext cx="1455546" cy="406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071F3A-E049-2C42-D141-3786366CAC89}"/>
              </a:ext>
            </a:extLst>
          </p:cNvPr>
          <p:cNvSpPr/>
          <p:nvPr/>
        </p:nvSpPr>
        <p:spPr>
          <a:xfrm>
            <a:off x="1265670" y="1920239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C6E3DC-748D-7FDB-7B71-56DA578F59FA}"/>
              </a:ext>
            </a:extLst>
          </p:cNvPr>
          <p:cNvSpPr/>
          <p:nvPr/>
        </p:nvSpPr>
        <p:spPr>
          <a:xfrm>
            <a:off x="5031971" y="2316481"/>
            <a:ext cx="1679989" cy="406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D09BE6-CADB-87D9-0B84-7731876CE3B0}"/>
              </a:ext>
            </a:extLst>
          </p:cNvPr>
          <p:cNvSpPr/>
          <p:nvPr/>
        </p:nvSpPr>
        <p:spPr>
          <a:xfrm>
            <a:off x="5337208" y="5056615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11BC4-058F-2AFB-71F3-D66DA4D30F17}"/>
              </a:ext>
            </a:extLst>
          </p:cNvPr>
          <p:cNvSpPr txBox="1"/>
          <p:nvPr/>
        </p:nvSpPr>
        <p:spPr>
          <a:xfrm>
            <a:off x="6234545" y="5094313"/>
            <a:ext cx="384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login </a:t>
            </a:r>
            <a:r>
              <a:rPr lang="fr-FR" dirty="0" err="1"/>
              <a:t>with</a:t>
            </a:r>
            <a:r>
              <a:rPr lang="fr-FR" dirty="0"/>
              <a:t> Cloudera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91BD6B0-65E4-DD63-D673-695E34393F46}"/>
              </a:ext>
            </a:extLst>
          </p:cNvPr>
          <p:cNvSpPr/>
          <p:nvPr/>
        </p:nvSpPr>
        <p:spPr>
          <a:xfrm>
            <a:off x="5769031" y="5722293"/>
            <a:ext cx="576349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58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3046-36F7-0703-C059-41525FB0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28"/>
            <a:ext cx="10515600" cy="6933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Single Node Hadoop cluster ???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6DED5-9DE5-A235-05CA-7DC01C0FF157}"/>
              </a:ext>
            </a:extLst>
          </p:cNvPr>
          <p:cNvSpPr/>
          <p:nvPr/>
        </p:nvSpPr>
        <p:spPr>
          <a:xfrm>
            <a:off x="3178368" y="903317"/>
            <a:ext cx="5040149" cy="5297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86319-3112-20A4-A341-E9EF23DAFEE7}"/>
              </a:ext>
            </a:extLst>
          </p:cNvPr>
          <p:cNvSpPr/>
          <p:nvPr/>
        </p:nvSpPr>
        <p:spPr>
          <a:xfrm>
            <a:off x="3416669" y="2106707"/>
            <a:ext cx="1643011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A3A75-9494-7885-7442-DBF021741197}"/>
              </a:ext>
            </a:extLst>
          </p:cNvPr>
          <p:cNvSpPr txBox="1"/>
          <p:nvPr/>
        </p:nvSpPr>
        <p:spPr>
          <a:xfrm>
            <a:off x="3278123" y="1479534"/>
            <a:ext cx="390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r>
              <a:rPr lang="fr-FR" dirty="0"/>
              <a:t>+ Embedded </a:t>
            </a:r>
            <a:r>
              <a:rPr lang="fr-FR" dirty="0" err="1"/>
              <a:t>DataNode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B370D-063B-F43C-72B4-927F41CF8D12}"/>
              </a:ext>
            </a:extLst>
          </p:cNvPr>
          <p:cNvSpPr/>
          <p:nvPr/>
        </p:nvSpPr>
        <p:spPr>
          <a:xfrm>
            <a:off x="3416669" y="5322136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B8FFE-555B-027A-7145-DEEEDB91994D}"/>
              </a:ext>
            </a:extLst>
          </p:cNvPr>
          <p:cNvSpPr txBox="1"/>
          <p:nvPr/>
        </p:nvSpPr>
        <p:spPr>
          <a:xfrm>
            <a:off x="3322237" y="2932101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3767C-4E48-93AD-C177-17101DEBCD29}"/>
              </a:ext>
            </a:extLst>
          </p:cNvPr>
          <p:cNvSpPr/>
          <p:nvPr/>
        </p:nvSpPr>
        <p:spPr>
          <a:xfrm>
            <a:off x="3416669" y="3265408"/>
            <a:ext cx="1038953" cy="432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023C4-0D3D-41BD-5977-50CDAE75A8DE}"/>
              </a:ext>
            </a:extLst>
          </p:cNvPr>
          <p:cNvSpPr txBox="1"/>
          <p:nvPr/>
        </p:nvSpPr>
        <p:spPr>
          <a:xfrm>
            <a:off x="3322237" y="3936707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Zeppelin / </a:t>
            </a:r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D39-DCFB-D062-7C78-522CB4B3205E}"/>
              </a:ext>
            </a:extLst>
          </p:cNvPr>
          <p:cNvSpPr/>
          <p:nvPr/>
        </p:nvSpPr>
        <p:spPr>
          <a:xfrm>
            <a:off x="3435763" y="4266211"/>
            <a:ext cx="1038953" cy="432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4168B-3843-587F-3F24-42CEDBFF9143}"/>
              </a:ext>
            </a:extLst>
          </p:cNvPr>
          <p:cNvSpPr txBox="1"/>
          <p:nvPr/>
        </p:nvSpPr>
        <p:spPr>
          <a:xfrm>
            <a:off x="3322237" y="4961322"/>
            <a:ext cx="31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Master + Spark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730050-8D7A-434C-2267-4644FE1E75B7}"/>
              </a:ext>
            </a:extLst>
          </p:cNvPr>
          <p:cNvCxnSpPr>
            <a:cxnSpLocks/>
          </p:cNvCxnSpPr>
          <p:nvPr/>
        </p:nvCxnSpPr>
        <p:spPr>
          <a:xfrm flipV="1">
            <a:off x="4954385" y="2314841"/>
            <a:ext cx="983755" cy="1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54E1C741-145B-E109-F1AE-B0567CCBF805}"/>
              </a:ext>
            </a:extLst>
          </p:cNvPr>
          <p:cNvSpPr/>
          <p:nvPr/>
        </p:nvSpPr>
        <p:spPr>
          <a:xfrm>
            <a:off x="6119512" y="2216168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D08979-D881-2B8C-17DB-FDDE4F6AEE6E}"/>
              </a:ext>
            </a:extLst>
          </p:cNvPr>
          <p:cNvCxnSpPr>
            <a:cxnSpLocks/>
          </p:cNvCxnSpPr>
          <p:nvPr/>
        </p:nvCxnSpPr>
        <p:spPr>
          <a:xfrm flipV="1">
            <a:off x="4954385" y="3445640"/>
            <a:ext cx="983755" cy="1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F10B9F21-4BF8-200D-D006-CD3693323250}"/>
              </a:ext>
            </a:extLst>
          </p:cNvPr>
          <p:cNvSpPr/>
          <p:nvPr/>
        </p:nvSpPr>
        <p:spPr>
          <a:xfrm>
            <a:off x="6119512" y="334696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C44D1-0957-DCBC-BF5F-E3705E864B2E}"/>
              </a:ext>
            </a:extLst>
          </p:cNvPr>
          <p:cNvSpPr txBox="1"/>
          <p:nvPr/>
        </p:nvSpPr>
        <p:spPr>
          <a:xfrm>
            <a:off x="6357587" y="3276062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 / </a:t>
            </a:r>
            <a:r>
              <a:rPr lang="fr-FR" dirty="0" err="1"/>
              <a:t>mysql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F6ED8-D8D4-F537-3C46-0A034BAE71B8}"/>
              </a:ext>
            </a:extLst>
          </p:cNvPr>
          <p:cNvSpPr txBox="1"/>
          <p:nvPr/>
        </p:nvSpPr>
        <p:spPr>
          <a:xfrm>
            <a:off x="6367161" y="2163011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CA35A-AB25-91C2-02C4-22CD6C6D1425}"/>
              </a:ext>
            </a:extLst>
          </p:cNvPr>
          <p:cNvSpPr txBox="1"/>
          <p:nvPr/>
        </p:nvSpPr>
        <p:spPr>
          <a:xfrm>
            <a:off x="8602973" y="2066045"/>
            <a:ext cx="304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Optionnal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/>
              <a:t>using</a:t>
            </a:r>
            <a:r>
              <a:rPr lang="fr-FR" dirty="0"/>
              <a:t> HDFS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023A7A-743D-2C6E-82EF-B36D6225838B}"/>
              </a:ext>
            </a:extLst>
          </p:cNvPr>
          <p:cNvSpPr txBox="1"/>
          <p:nvPr/>
        </p:nvSpPr>
        <p:spPr>
          <a:xfrm>
            <a:off x="8602973" y="2668280"/>
            <a:ext cx="301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useless</a:t>
            </a:r>
            <a:r>
              <a:rPr lang="fr-FR" dirty="0"/>
              <a:t> on 1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2494A-B79C-3420-B4FF-7CD8E9FC3538}"/>
              </a:ext>
            </a:extLst>
          </p:cNvPr>
          <p:cNvSpPr txBox="1"/>
          <p:nvPr/>
        </p:nvSpPr>
        <p:spPr>
          <a:xfrm>
            <a:off x="8602973" y="3116767"/>
            <a:ext cx="3615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HiveMetastore</a:t>
            </a:r>
            <a:r>
              <a:rPr lang="fr-FR" dirty="0"/>
              <a:t> </a:t>
            </a:r>
            <a:r>
              <a:rPr lang="fr-FR" dirty="0" err="1"/>
              <a:t>optionnal</a:t>
            </a:r>
            <a:br>
              <a:rPr lang="fr-FR" dirty="0"/>
            </a:br>
            <a:r>
              <a:rPr lang="fr-FR" dirty="0"/>
              <a:t>(for SQL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-table </a:t>
            </a:r>
          </a:p>
          <a:p>
            <a:r>
              <a:rPr lang="fr-FR" dirty="0" err="1"/>
              <a:t>schemas</a:t>
            </a:r>
            <a:r>
              <a:rPr lang="fr-F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C526D-7E7F-DF03-35F1-A38C71E439B0}"/>
              </a:ext>
            </a:extLst>
          </p:cNvPr>
          <p:cNvSpPr txBox="1"/>
          <p:nvPr/>
        </p:nvSpPr>
        <p:spPr>
          <a:xfrm>
            <a:off x="8602973" y="4306039"/>
            <a:ext cx="300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Zeppelin </a:t>
            </a:r>
            <a:r>
              <a:rPr lang="fr-FR" dirty="0" err="1"/>
              <a:t>optionnal</a:t>
            </a:r>
            <a:r>
              <a:rPr lang="fr-FR" dirty="0"/>
              <a:t>, but </a:t>
            </a:r>
            <a:r>
              <a:rPr lang="fr-FR" dirty="0" err="1"/>
              <a:t>better</a:t>
            </a:r>
            <a:br>
              <a:rPr lang="fr-FR" dirty="0"/>
            </a:br>
            <a:r>
              <a:rPr lang="fr-FR" dirty="0"/>
              <a:t>for interactive </a:t>
            </a:r>
            <a:r>
              <a:rPr lang="fr-FR" dirty="0" err="1"/>
              <a:t>queries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FE4F76-B358-5D5F-7258-F896113B8E38}"/>
              </a:ext>
            </a:extLst>
          </p:cNvPr>
          <p:cNvSpPr txBox="1"/>
          <p:nvPr/>
        </p:nvSpPr>
        <p:spPr>
          <a:xfrm>
            <a:off x="8638945" y="5234293"/>
            <a:ext cx="3162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Spark servers </a:t>
            </a:r>
            <a:r>
              <a:rPr lang="fr-FR" dirty="0" err="1"/>
              <a:t>optionnal</a:t>
            </a:r>
            <a:r>
              <a:rPr lang="fr-FR" dirty="0"/>
              <a:t>,</a:t>
            </a:r>
          </a:p>
          <a:p>
            <a:r>
              <a:rPr lang="fr-FR" dirty="0"/>
              <a:t>Can use </a:t>
            </a:r>
            <a:r>
              <a:rPr lang="fr-FR" dirty="0" err="1"/>
              <a:t>spark</a:t>
            </a:r>
            <a:r>
              <a:rPr lang="fr-FR" dirty="0"/>
              <a:t> « local[*] » mode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6C291D-DE6E-BB82-825E-343DD4FAAA60}"/>
              </a:ext>
            </a:extLst>
          </p:cNvPr>
          <p:cNvSpPr/>
          <p:nvPr/>
        </p:nvSpPr>
        <p:spPr>
          <a:xfrm>
            <a:off x="3435764" y="1150617"/>
            <a:ext cx="905647" cy="27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F5281-800A-590E-6900-9BFBF562F3E9}"/>
              </a:ext>
            </a:extLst>
          </p:cNvPr>
          <p:cNvSpPr txBox="1"/>
          <p:nvPr/>
        </p:nvSpPr>
        <p:spPr>
          <a:xfrm>
            <a:off x="3339085" y="837776"/>
            <a:ext cx="119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ZooKeeper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53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FA6E-AFA9-ADF2-8AB2-2BB50C21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HadoopUnit</a:t>
            </a:r>
            <a:r>
              <a:rPr lang="fr-FR" dirty="0"/>
              <a:t> » ?</a:t>
            </a:r>
            <a:br>
              <a:rPr lang="fr-FR" dirty="0"/>
            </a:br>
            <a:r>
              <a:rPr lang="fr-FR" dirty="0"/>
              <a:t>( for </a:t>
            </a:r>
            <a:r>
              <a:rPr lang="fr-FR" dirty="0" err="1"/>
              <a:t>Junit</a:t>
            </a:r>
            <a:r>
              <a:rPr lang="fr-FR" dirty="0"/>
              <a:t> tests / all-in-one </a:t>
            </a:r>
            <a:r>
              <a:rPr lang="fr-FR" dirty="0" err="1"/>
              <a:t>embedded</a:t>
            </a:r>
            <a:r>
              <a:rPr lang="fr-FR" dirty="0"/>
              <a:t> servers)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2DFA8-04E3-E96E-D74D-3A083A84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04" y="3734762"/>
            <a:ext cx="8580864" cy="176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A476F-A42B-A3C9-08C4-44983D69C717}"/>
              </a:ext>
            </a:extLst>
          </p:cNvPr>
          <p:cNvSpPr txBox="1"/>
          <p:nvPr/>
        </p:nvSpPr>
        <p:spPr>
          <a:xfrm>
            <a:off x="1507375" y="2757354"/>
            <a:ext cx="911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https://blog.jetoile.fr/hadoop-unit/install-hadoop-unit-standalone.html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DF1BF-E753-0B87-D5FC-D5451B89B8AB}"/>
              </a:ext>
            </a:extLst>
          </p:cNvPr>
          <p:cNvSpPr txBox="1"/>
          <p:nvPr/>
        </p:nvSpPr>
        <p:spPr>
          <a:xfrm>
            <a:off x="1507375" y="1936211"/>
            <a:ext cx="595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https://github.com/jetoile/hadoop-unit</a:t>
            </a:r>
          </a:p>
        </p:txBody>
      </p:sp>
    </p:spTree>
    <p:extLst>
      <p:ext uri="{BB962C8B-B14F-4D97-AF65-F5344CB8AC3E}">
        <p14:creationId xmlns:p14="http://schemas.microsoft.com/office/powerpoint/2010/main" val="187532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5E39-E9DA-47CC-A659-5D226869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hadoop</a:t>
            </a:r>
            <a:r>
              <a:rPr lang="fr-FR" dirty="0"/>
              <a:t>-unit-standalone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9EF8-B45B-58F6-AB05-C07CF77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65" y="1872480"/>
            <a:ext cx="4599069" cy="31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5B6B-E909-2F00-1BB8-B25F9D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7859"/>
            <a:ext cx="10515600" cy="1325563"/>
          </a:xfrm>
        </p:spPr>
        <p:txBody>
          <a:bodyPr/>
          <a:lstStyle/>
          <a:p>
            <a:r>
              <a:rPr lang="fr-FR" dirty="0"/>
              <a:t>Windows + </a:t>
            </a:r>
            <a:r>
              <a:rPr lang="fr-FR" dirty="0" err="1"/>
              <a:t>Cygwin</a:t>
            </a:r>
            <a:r>
              <a:rPr lang="fr-FR" dirty="0"/>
              <a:t> + </a:t>
            </a:r>
            <a:r>
              <a:rPr lang="fr-FR" dirty="0" err="1"/>
              <a:t>pip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63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Installing</a:t>
            </a:r>
            <a:r>
              <a:rPr lang="fr-FR" dirty="0"/>
              <a:t> </a:t>
            </a:r>
            <a:r>
              <a:rPr lang="fr-FR" dirty="0" err="1"/>
              <a:t>Cygin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6D8FC-0EAF-0AD4-D3B4-69A5F8BD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6" y="1660530"/>
            <a:ext cx="7299673" cy="471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EF58E-4381-276E-E7EA-390E2796C65C}"/>
              </a:ext>
            </a:extLst>
          </p:cNvPr>
          <p:cNvSpPr txBox="1"/>
          <p:nvPr/>
        </p:nvSpPr>
        <p:spPr>
          <a:xfrm>
            <a:off x="785674" y="1211802"/>
            <a:ext cx="5636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https://www.cygwin.com/install.html</a:t>
            </a:r>
          </a:p>
        </p:txBody>
      </p:sp>
    </p:spTree>
    <p:extLst>
      <p:ext uri="{BB962C8B-B14F-4D97-AF65-F5344CB8AC3E}">
        <p14:creationId xmlns:p14="http://schemas.microsoft.com/office/powerpoint/2010/main" val="418851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Pip</a:t>
            </a:r>
            <a:r>
              <a:rPr lang="fr-FR" dirty="0"/>
              <a:t> » ? « pip3 »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8CB2C-5FB8-D54C-8587-DAA772BA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7" y="4069958"/>
            <a:ext cx="6382303" cy="1905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37027-A893-0BF1-518A-3E2DF2A8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2" y="1329116"/>
            <a:ext cx="4058002" cy="426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E5EC6-8EC3-DAF9-6AFA-120111FB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32" y="2285411"/>
            <a:ext cx="6534716" cy="369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6CEDD-D613-DF29-D5EF-4E3CF2A75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32" y="3191209"/>
            <a:ext cx="6744284" cy="381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38BEC-352D-5D08-5928-15CB069772A8}"/>
              </a:ext>
            </a:extLst>
          </p:cNvPr>
          <p:cNvSpPr txBox="1"/>
          <p:nvPr/>
        </p:nvSpPr>
        <p:spPr>
          <a:xfrm>
            <a:off x="4629705" y="6316462"/>
            <a:ext cx="295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more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? … </a:t>
            </a:r>
          </a:p>
        </p:txBody>
      </p:sp>
    </p:spTree>
    <p:extLst>
      <p:ext uri="{BB962C8B-B14F-4D97-AF65-F5344CB8AC3E}">
        <p14:creationId xmlns:p14="http://schemas.microsoft.com/office/powerpoint/2010/main" val="332204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pip3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2AEA-D3EF-E0C5-E358-6C575BD3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280" y="2710262"/>
            <a:ext cx="6801439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 » 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4ED38-11BE-664E-AF84-DC90F740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4" y="793548"/>
            <a:ext cx="7049111" cy="3513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9B52E-2970-E516-2A76-22677B73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78" y="4036333"/>
            <a:ext cx="8001693" cy="2789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9FDAE-2B38-6790-47A4-04416F3ED4C1}"/>
              </a:ext>
            </a:extLst>
          </p:cNvPr>
          <p:cNvSpPr txBox="1"/>
          <p:nvPr/>
        </p:nvSpPr>
        <p:spPr>
          <a:xfrm>
            <a:off x="696897" y="5268897"/>
            <a:ext cx="263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FAILED .. ??!!</a:t>
            </a:r>
          </a:p>
          <a:p>
            <a:r>
              <a:rPr lang="fr-FR" dirty="0" err="1"/>
              <a:t>Failed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« </a:t>
            </a:r>
            <a:r>
              <a:rPr lang="fr-FR" dirty="0" err="1"/>
              <a:t>wheel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83463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Pip</a:t>
            </a:r>
            <a:r>
              <a:rPr lang="fr-FR" dirty="0"/>
              <a:t> fail .. Cause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F2A3-DC3F-552B-E4D1-2FDFC36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82" y="2657408"/>
            <a:ext cx="4439035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14D0-F527-A049-CEA0-E6B4DE24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76"/>
            <a:ext cx="10515600" cy="108065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Install (</a:t>
            </a:r>
            <a:r>
              <a:rPr lang="fr-FR" dirty="0" err="1"/>
              <a:t>Unzip</a:t>
            </a:r>
            <a:r>
              <a:rPr lang="fr-FR" dirty="0"/>
              <a:t>) Spark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CB76D-C09D-20EC-7611-563D3F38FE3F}"/>
              </a:ext>
            </a:extLst>
          </p:cNvPr>
          <p:cNvSpPr txBox="1"/>
          <p:nvPr/>
        </p:nvSpPr>
        <p:spPr>
          <a:xfrm>
            <a:off x="493222" y="973182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72E8A-AEFF-EFEB-0C7E-2E9BBEF9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8" y="1496402"/>
            <a:ext cx="11159208" cy="52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4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Cygwin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gcc</a:t>
            </a:r>
            <a:r>
              <a:rPr lang="fr-FR" dirty="0"/>
              <a:t>, g++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2C22-494C-D5F7-614A-CC02D95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1010678"/>
            <a:ext cx="9106689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 err="1"/>
              <a:t>Retry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 ..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wheel</a:t>
            </a:r>
            <a:r>
              <a:rPr lang="fr-FR" dirty="0"/>
              <a:t>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787A8-13B5-FAA0-46AB-7E936551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02" y="1142096"/>
            <a:ext cx="8420830" cy="122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79E7D-02E8-F7F3-DBF9-49E2029B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13" y="2405849"/>
            <a:ext cx="7060810" cy="44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61BC-A70E-E971-2489-E5263308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Cygwin</a:t>
            </a:r>
            <a:r>
              <a:rPr lang="fr-FR" dirty="0"/>
              <a:t>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1EEBB-EB0D-3F89-0704-56161A7D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0" y="2072522"/>
            <a:ext cx="10040220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4B08-AD59-620E-9480-D5AC4A4D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1914278"/>
            <a:ext cx="10515600" cy="190755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WSL - Debian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WSL = Windows </a:t>
            </a:r>
            <a:r>
              <a:rPr lang="fr-FR" dirty="0" err="1"/>
              <a:t>SubSystem</a:t>
            </a:r>
            <a:r>
              <a:rPr lang="fr-FR" dirty="0"/>
              <a:t> for Linux</a:t>
            </a:r>
          </a:p>
        </p:txBody>
      </p:sp>
    </p:spTree>
    <p:extLst>
      <p:ext uri="{BB962C8B-B14F-4D97-AF65-F5344CB8AC3E}">
        <p14:creationId xmlns:p14="http://schemas.microsoft.com/office/powerpoint/2010/main" val="141655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# apt-get </a:t>
            </a:r>
            <a:r>
              <a:rPr lang="fr-FR" dirty="0" err="1"/>
              <a:t>install</a:t>
            </a:r>
            <a:r>
              <a:rPr lang="fr-FR" dirty="0"/>
              <a:t> python </a:t>
            </a:r>
            <a:r>
              <a:rPr lang="fr-FR" dirty="0" err="1"/>
              <a:t>pip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D3EC1-4E5F-A5F8-C9FC-73E4E45C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14" y="2653598"/>
            <a:ext cx="4637172" cy="15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3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CCBD-C9D0-B8E3-4A51-0F2266EF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59" y="2282090"/>
            <a:ext cx="8439881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numpy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2553-8DF4-7CA8-AA7C-1FB43818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2815537"/>
            <a:ext cx="842083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948-5517-75E8-DE00-D2F7704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16"/>
            <a:ext cx="10515600" cy="740145"/>
          </a:xfrm>
        </p:spPr>
        <p:txBody>
          <a:bodyPr/>
          <a:lstStyle/>
          <a:p>
            <a:pPr algn="ctr"/>
            <a:r>
              <a:rPr lang="fr-FR" dirty="0"/>
              <a:t>WSL –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 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8FD95-C2D9-FBCB-0A29-A8C5EFA5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27" y="2285901"/>
            <a:ext cx="779974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E5D8-A8C3-4B6E-22B0-7722BD9D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016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Windows + Anaconda</a:t>
            </a:r>
          </a:p>
        </p:txBody>
      </p:sp>
    </p:spTree>
    <p:extLst>
      <p:ext uri="{BB962C8B-B14F-4D97-AF65-F5344CB8AC3E}">
        <p14:creationId xmlns:p14="http://schemas.microsoft.com/office/powerpoint/2010/main" val="220547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 -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982D-D8D7-2BA8-6DBE-784E989C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6" y="1191490"/>
            <a:ext cx="10487212" cy="55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2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4700-7FC0-57C7-A2BA-9083756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79"/>
            <a:ext cx="10515600" cy="115333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SPARK_HOME: Spark </a:t>
            </a:r>
            <a:r>
              <a:rPr lang="fr-FR" dirty="0" err="1"/>
              <a:t>Unzipped</a:t>
            </a:r>
            <a:r>
              <a:rPr lang="fr-FR" dirty="0"/>
              <a:t> </a:t>
            </a:r>
            <a:r>
              <a:rPr lang="fr-FR" dirty="0" err="1"/>
              <a:t>Dir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64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CBC0-7593-D8C6-D532-5273DACF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59"/>
            <a:ext cx="10515600" cy="804199"/>
          </a:xfrm>
        </p:spPr>
        <p:txBody>
          <a:bodyPr/>
          <a:lstStyle/>
          <a:p>
            <a:pPr algn="ctr"/>
            <a:r>
              <a:rPr lang="fr-FR" dirty="0" err="1"/>
              <a:t>Pyspark</a:t>
            </a:r>
            <a:r>
              <a:rPr lang="fr-FR" dirty="0"/>
              <a:t> … NOT </a:t>
            </a:r>
            <a:r>
              <a:rPr lang="fr-FR" dirty="0" err="1"/>
              <a:t>installed</a:t>
            </a:r>
            <a:r>
              <a:rPr lang="fr-FR" dirty="0"/>
              <a:t> by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E4C70-0858-D995-DA3D-C923766B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" y="765686"/>
            <a:ext cx="11252661" cy="59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 .. Upgrade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fresh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6B7B8-289C-4A9E-0C5C-F12B06FE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97" y="2043945"/>
            <a:ext cx="6420406" cy="27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3EC12-CAE5-66D5-7DFB-BEE6F2D6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52" y="2512381"/>
            <a:ext cx="3725299" cy="16563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2B39AB-50E3-36BE-243F-B50B4F24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63" y="125429"/>
            <a:ext cx="10515600" cy="4249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Anaconda..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68ED8-374F-2A28-BA11-8BD9D8264A84}"/>
              </a:ext>
            </a:extLst>
          </p:cNvPr>
          <p:cNvSpPr txBox="1"/>
          <p:nvPr/>
        </p:nvSpPr>
        <p:spPr>
          <a:xfrm>
            <a:off x="1850261" y="5320146"/>
            <a:ext cx="816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Anaconda </a:t>
            </a:r>
            <a:r>
              <a:rPr lang="fr-FR" dirty="0" err="1"/>
              <a:t>completly</a:t>
            </a:r>
            <a:r>
              <a:rPr lang="fr-FR" dirty="0"/>
              <a:t> buggy ???  Upgrade </a:t>
            </a:r>
            <a:r>
              <a:rPr lang="fr-FR" dirty="0" err="1"/>
              <a:t>takes</a:t>
            </a:r>
            <a:r>
              <a:rPr lang="fr-FR" dirty="0"/>
              <a:t> &gt;=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? Or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finishing</a:t>
            </a:r>
            <a:r>
              <a:rPr lang="fr-FR" dirty="0"/>
              <a:t>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83854-9F2A-034D-2A21-383B8FB45BFE}"/>
              </a:ext>
            </a:extLst>
          </p:cNvPr>
          <p:cNvSpPr txBox="1"/>
          <p:nvPr/>
        </p:nvSpPr>
        <p:spPr>
          <a:xfrm>
            <a:off x="2041454" y="1892531"/>
            <a:ext cx="20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…  </a:t>
            </a:r>
            <a:r>
              <a:rPr lang="fr-FR" dirty="0" err="1"/>
              <a:t>still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763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026B-D686-3103-A53A-A77C476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Command line </a:t>
            </a:r>
            <a:r>
              <a:rPr lang="fr-FR" dirty="0" err="1"/>
              <a:t>conda</a:t>
            </a:r>
            <a:r>
              <a:rPr lang="fr-FR" dirty="0"/>
              <a:t>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86F08-96A3-5E38-ACAB-C4C63AAE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72" y="1643057"/>
            <a:ext cx="7040196" cy="84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4FCBB-A935-2333-EBD6-A73726BAB01F}"/>
              </a:ext>
            </a:extLst>
          </p:cNvPr>
          <p:cNvSpPr txBox="1"/>
          <p:nvPr/>
        </p:nvSpPr>
        <p:spPr>
          <a:xfrm>
            <a:off x="1407622" y="3013298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buggy … 1 </a:t>
            </a:r>
            <a:r>
              <a:rPr lang="fr-FR" dirty="0" err="1"/>
              <a:t>hour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2779A-FC01-7873-BE16-DDC15957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71" y="3429000"/>
            <a:ext cx="11002492" cy="13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4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4700-7FC0-57C7-A2BA-9083756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79"/>
            <a:ext cx="10515600" cy="115333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Environment</a:t>
            </a:r>
            <a:r>
              <a:rPr lang="fr-FR" dirty="0"/>
              <a:t> variables</a:t>
            </a:r>
            <a:br>
              <a:rPr lang="fr-FR" dirty="0"/>
            </a:br>
            <a:r>
              <a:rPr lang="fr-FR" dirty="0"/>
              <a:t> SPARK_HOME + SPARK_CONF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83F97-E3F8-554C-B4D8-CA42EAA9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39" y="1731566"/>
            <a:ext cx="1969941" cy="1809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B1E60-9DA6-0121-2D7B-83912CE3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81" y="3209464"/>
            <a:ext cx="1143099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A6B7-3516-370E-1445-EACB6B4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364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20C4-FFF4-65B5-A7C3-0BB845BE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24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Installing</a:t>
            </a:r>
            <a:r>
              <a:rPr lang="fr-FR" dirty="0"/>
              <a:t> HADOOP Local (no cluster)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5A495-6821-2354-DBD1-D27576ECC9B3}"/>
              </a:ext>
            </a:extLst>
          </p:cNvPr>
          <p:cNvSpPr txBox="1"/>
          <p:nvPr/>
        </p:nvSpPr>
        <p:spPr>
          <a:xfrm>
            <a:off x="1597981" y="1393794"/>
            <a:ext cx="408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https://hadoop.apache.org/releases.html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5274C-1DA1-48F3-A24E-CBA797CB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2463436"/>
            <a:ext cx="8686005" cy="38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1D5F-3A07-179A-0013-46F40711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Hadoop = jar </a:t>
            </a:r>
            <a:r>
              <a:rPr lang="fr-FR" dirty="0" err="1"/>
              <a:t>libs</a:t>
            </a:r>
            <a:r>
              <a:rPr lang="fr-FR" dirty="0"/>
              <a:t> + </a:t>
            </a:r>
            <a:r>
              <a:rPr lang="fr-FR" dirty="0" err="1"/>
              <a:t>winutils</a:t>
            </a:r>
            <a:r>
              <a:rPr lang="fr-FR" dirty="0"/>
              <a:t> + </a:t>
            </a:r>
            <a:r>
              <a:rPr lang="fr-FR" dirty="0" err="1"/>
              <a:t>hdfs</a:t>
            </a:r>
            <a:r>
              <a:rPr lang="fr-FR" dirty="0"/>
              <a:t> + </a:t>
            </a:r>
            <a:r>
              <a:rPr lang="fr-FR" dirty="0" err="1"/>
              <a:t>yarn</a:t>
            </a:r>
            <a:r>
              <a:rPr lang="fr-FR" dirty="0"/>
              <a:t> + ..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6853-C117-CD8C-1230-0F26E506C93F}"/>
              </a:ext>
            </a:extLst>
          </p:cNvPr>
          <p:cNvSpPr txBox="1"/>
          <p:nvPr/>
        </p:nvSpPr>
        <p:spPr>
          <a:xfrm>
            <a:off x="980670" y="247154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HADOOP_HOME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A4CFA-743A-FD38-79D2-0C458D4B9EDC}"/>
              </a:ext>
            </a:extLst>
          </p:cNvPr>
          <p:cNvSpPr txBox="1"/>
          <p:nvPr/>
        </p:nvSpPr>
        <p:spPr>
          <a:xfrm>
            <a:off x="736535" y="4732822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HADOOP_CONF_DIR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A6424-C019-C40B-96CD-6F55836AE434}"/>
              </a:ext>
            </a:extLst>
          </p:cNvPr>
          <p:cNvSpPr txBox="1"/>
          <p:nvPr/>
        </p:nvSpPr>
        <p:spPr>
          <a:xfrm>
            <a:off x="7754644" y="3199232"/>
            <a:ext cx="4418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Windows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WinUtils</a:t>
            </a:r>
            <a:r>
              <a:rPr lang="fr-FR" dirty="0"/>
              <a:t> … </a:t>
            </a:r>
            <a:r>
              <a:rPr lang="fr-FR" dirty="0" err="1"/>
              <a:t>dlls</a:t>
            </a:r>
            <a:r>
              <a:rPr lang="fr-FR" dirty="0"/>
              <a:t> for « chmod », « </a:t>
            </a:r>
            <a:r>
              <a:rPr lang="fr-FR" dirty="0" err="1"/>
              <a:t>chown</a:t>
            </a:r>
            <a:r>
              <a:rPr lang="fr-FR" dirty="0"/>
              <a:t> 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6AEC8ED-98A3-F768-61C5-0707518662D7}"/>
              </a:ext>
            </a:extLst>
          </p:cNvPr>
          <p:cNvSpPr/>
          <p:nvPr/>
        </p:nvSpPr>
        <p:spPr>
          <a:xfrm>
            <a:off x="2967344" y="2589631"/>
            <a:ext cx="856695" cy="13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3885078-98D8-8A87-7785-10F8F5B76BB7}"/>
              </a:ext>
            </a:extLst>
          </p:cNvPr>
          <p:cNvSpPr/>
          <p:nvPr/>
        </p:nvSpPr>
        <p:spPr>
          <a:xfrm>
            <a:off x="2967343" y="4850905"/>
            <a:ext cx="856695" cy="13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36C0A-0BA1-8E7C-12DA-7BCDB2823DEE}"/>
              </a:ext>
            </a:extLst>
          </p:cNvPr>
          <p:cNvSpPr txBox="1"/>
          <p:nvPr/>
        </p:nvSpPr>
        <p:spPr>
          <a:xfrm>
            <a:off x="2805031" y="1825217"/>
            <a:ext cx="1887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Env</a:t>
            </a:r>
            <a:r>
              <a:rPr lang="fr-FR" dirty="0"/>
              <a:t> var, </a:t>
            </a:r>
          </a:p>
          <a:p>
            <a:r>
              <a:rPr lang="fr-FR" dirty="0"/>
              <a:t>points to </a:t>
            </a:r>
            <a:r>
              <a:rPr lang="fr-FR" dirty="0" err="1"/>
              <a:t>unzip</a:t>
            </a:r>
            <a:r>
              <a:rPr lang="fr-FR" dirty="0"/>
              <a:t> </a:t>
            </a:r>
            <a:r>
              <a:rPr lang="fr-FR" dirty="0" err="1"/>
              <a:t>dir</a:t>
            </a:r>
            <a:endParaRPr lang="fr-F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AD2F56-B91C-DC94-AE05-F708661AE098}"/>
              </a:ext>
            </a:extLst>
          </p:cNvPr>
          <p:cNvSpPr/>
          <p:nvPr/>
        </p:nvSpPr>
        <p:spPr>
          <a:xfrm rot="10800000">
            <a:off x="6869097" y="2485747"/>
            <a:ext cx="671297" cy="34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211EAD-C98C-B1C9-09CD-4B2293991175}"/>
              </a:ext>
            </a:extLst>
          </p:cNvPr>
          <p:cNvSpPr/>
          <p:nvPr/>
        </p:nvSpPr>
        <p:spPr>
          <a:xfrm rot="12518465">
            <a:off x="6941598" y="3028765"/>
            <a:ext cx="671297" cy="34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15B8E-D603-434D-7556-DBD763101BBF}"/>
              </a:ext>
            </a:extLst>
          </p:cNvPr>
          <p:cNvSpPr txBox="1"/>
          <p:nvPr/>
        </p:nvSpPr>
        <p:spPr>
          <a:xfrm>
            <a:off x="7695675" y="2347247"/>
            <a:ext cx="23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Unzip</a:t>
            </a:r>
            <a:r>
              <a:rPr lang="fr-FR" dirty="0"/>
              <a:t> hadoop-3.x.x.zip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C4B23-3A58-C7B4-756A-F8F7A4C2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99" y="1642224"/>
            <a:ext cx="1333616" cy="23052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C173F9-D255-19D0-C2F3-B9F325706B3A}"/>
              </a:ext>
            </a:extLst>
          </p:cNvPr>
          <p:cNvSpPr/>
          <p:nvPr/>
        </p:nvSpPr>
        <p:spPr>
          <a:xfrm rot="5400000">
            <a:off x="4368612" y="4314722"/>
            <a:ext cx="415862" cy="231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6BD6F6-BCB7-AC7F-AFFB-ACBD383F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67" y="4787802"/>
            <a:ext cx="1027484" cy="1925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E30C2C-0F1A-26AE-F4E2-58F42A5D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304" y="4787802"/>
            <a:ext cx="1028789" cy="6287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BAD927-3D0C-7AAD-BF12-F29AF83128B6}"/>
              </a:ext>
            </a:extLst>
          </p:cNvPr>
          <p:cNvSpPr txBox="1"/>
          <p:nvPr/>
        </p:nvSpPr>
        <p:spPr>
          <a:xfrm>
            <a:off x="4976358" y="4268732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 « </a:t>
            </a:r>
            <a:r>
              <a:rPr lang="fr-FR" dirty="0" err="1"/>
              <a:t>etc</a:t>
            </a:r>
            <a:r>
              <a:rPr lang="fr-FR" dirty="0"/>
              <a:t> » config </a:t>
            </a:r>
            <a:r>
              <a:rPr lang="fr-FR" dirty="0" err="1"/>
              <a:t>dirs</a:t>
            </a:r>
            <a:r>
              <a:rPr lang="fr-FR" dirty="0"/>
              <a:t>, </a:t>
            </a:r>
            <a:r>
              <a:rPr lang="fr-FR" dirty="0" err="1"/>
              <a:t>edit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439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AA59-DF54-0EB2-6281-5407CA0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2" y="163624"/>
            <a:ext cx="12047914" cy="138172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Typical</a:t>
            </a:r>
            <a:r>
              <a:rPr lang="fr-FR" dirty="0"/>
              <a:t> Cluster</a:t>
            </a:r>
            <a:br>
              <a:rPr lang="fr-FR" dirty="0"/>
            </a:br>
            <a:r>
              <a:rPr lang="fr-FR" dirty="0" err="1"/>
              <a:t>hundred</a:t>
            </a:r>
            <a:r>
              <a:rPr lang="fr-FR" dirty="0"/>
              <a:t> of linux servers x </a:t>
            </a:r>
            <a:r>
              <a:rPr lang="fr-FR" dirty="0" err="1"/>
              <a:t>dozen</a:t>
            </a:r>
            <a:r>
              <a:rPr lang="fr-FR" dirty="0"/>
              <a:t> of running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F0EEB-5085-3774-DBB1-BC2E888C607B}"/>
              </a:ext>
            </a:extLst>
          </p:cNvPr>
          <p:cNvSpPr/>
          <p:nvPr/>
        </p:nvSpPr>
        <p:spPr>
          <a:xfrm>
            <a:off x="2280169" y="1812876"/>
            <a:ext cx="2083027" cy="488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64631-5F65-90E8-850D-E7E4FBFF636B}"/>
              </a:ext>
            </a:extLst>
          </p:cNvPr>
          <p:cNvSpPr/>
          <p:nvPr/>
        </p:nvSpPr>
        <p:spPr>
          <a:xfrm>
            <a:off x="4719028" y="1812874"/>
            <a:ext cx="2177476" cy="488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7D1D9-1C00-F7E2-9971-C1C36563C2FF}"/>
              </a:ext>
            </a:extLst>
          </p:cNvPr>
          <p:cNvSpPr/>
          <p:nvPr/>
        </p:nvSpPr>
        <p:spPr>
          <a:xfrm>
            <a:off x="7271001" y="2321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989E8-DE13-C73D-71F3-78D7FC69876C}"/>
              </a:ext>
            </a:extLst>
          </p:cNvPr>
          <p:cNvSpPr/>
          <p:nvPr/>
        </p:nvSpPr>
        <p:spPr>
          <a:xfrm>
            <a:off x="7423401" y="2473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30B81-3A59-3807-AD1D-4F173D2EC00B}"/>
              </a:ext>
            </a:extLst>
          </p:cNvPr>
          <p:cNvSpPr/>
          <p:nvPr/>
        </p:nvSpPr>
        <p:spPr>
          <a:xfrm>
            <a:off x="7575801" y="2626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BC455-8004-758F-4BAC-8FEF777740C6}"/>
              </a:ext>
            </a:extLst>
          </p:cNvPr>
          <p:cNvSpPr/>
          <p:nvPr/>
        </p:nvSpPr>
        <p:spPr>
          <a:xfrm>
            <a:off x="7728201" y="2778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C918D-849D-0603-42DE-AB3ADA1F6A75}"/>
              </a:ext>
            </a:extLst>
          </p:cNvPr>
          <p:cNvSpPr/>
          <p:nvPr/>
        </p:nvSpPr>
        <p:spPr>
          <a:xfrm>
            <a:off x="7880601" y="2931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12EA0-BF2A-E549-5FBC-141B3F170420}"/>
              </a:ext>
            </a:extLst>
          </p:cNvPr>
          <p:cNvSpPr/>
          <p:nvPr/>
        </p:nvSpPr>
        <p:spPr>
          <a:xfrm>
            <a:off x="8033001" y="3083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6E2CA-1373-DA3B-33A7-1878CA5C5D0D}"/>
              </a:ext>
            </a:extLst>
          </p:cNvPr>
          <p:cNvSpPr/>
          <p:nvPr/>
        </p:nvSpPr>
        <p:spPr>
          <a:xfrm>
            <a:off x="8185401" y="3235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47C9E-5974-2FA6-0AC0-6B5C3EAFC1B8}"/>
              </a:ext>
            </a:extLst>
          </p:cNvPr>
          <p:cNvSpPr/>
          <p:nvPr/>
        </p:nvSpPr>
        <p:spPr>
          <a:xfrm>
            <a:off x="8337801" y="3388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EC44F-D32F-6D51-0324-5E56AC5A2BCE}"/>
              </a:ext>
            </a:extLst>
          </p:cNvPr>
          <p:cNvSpPr/>
          <p:nvPr/>
        </p:nvSpPr>
        <p:spPr>
          <a:xfrm>
            <a:off x="8490201" y="3540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00602-958C-6A46-3F24-33FDA22BB354}"/>
              </a:ext>
            </a:extLst>
          </p:cNvPr>
          <p:cNvSpPr/>
          <p:nvPr/>
        </p:nvSpPr>
        <p:spPr>
          <a:xfrm>
            <a:off x="8642601" y="3693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86B71-F0E6-CC03-5C39-CB804A178D72}"/>
              </a:ext>
            </a:extLst>
          </p:cNvPr>
          <p:cNvSpPr/>
          <p:nvPr/>
        </p:nvSpPr>
        <p:spPr>
          <a:xfrm>
            <a:off x="8795001" y="3845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8C0A5-86D9-932C-8A27-35D033A8E7BD}"/>
              </a:ext>
            </a:extLst>
          </p:cNvPr>
          <p:cNvSpPr/>
          <p:nvPr/>
        </p:nvSpPr>
        <p:spPr>
          <a:xfrm>
            <a:off x="8947401" y="3997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27D6FA-EFCB-EDB1-BCAE-F6FFC1DBB8D1}"/>
              </a:ext>
            </a:extLst>
          </p:cNvPr>
          <p:cNvSpPr/>
          <p:nvPr/>
        </p:nvSpPr>
        <p:spPr>
          <a:xfrm>
            <a:off x="9099801" y="41502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641735-61BD-1043-D821-A5076A2F9E6E}"/>
              </a:ext>
            </a:extLst>
          </p:cNvPr>
          <p:cNvSpPr/>
          <p:nvPr/>
        </p:nvSpPr>
        <p:spPr>
          <a:xfrm>
            <a:off x="9252201" y="43026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BAAEA7-B50B-3395-92C5-8A136A8C0C2C}"/>
              </a:ext>
            </a:extLst>
          </p:cNvPr>
          <p:cNvSpPr/>
          <p:nvPr/>
        </p:nvSpPr>
        <p:spPr>
          <a:xfrm>
            <a:off x="9404601" y="44550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EA028A-2CD7-EB26-D87C-EDBDACF4CD5E}"/>
              </a:ext>
            </a:extLst>
          </p:cNvPr>
          <p:cNvSpPr/>
          <p:nvPr/>
        </p:nvSpPr>
        <p:spPr>
          <a:xfrm>
            <a:off x="9557001" y="46074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3D8359-98B7-6954-7BFF-8BDB46ACE3CD}"/>
              </a:ext>
            </a:extLst>
          </p:cNvPr>
          <p:cNvSpPr/>
          <p:nvPr/>
        </p:nvSpPr>
        <p:spPr>
          <a:xfrm>
            <a:off x="9709401" y="4759808"/>
            <a:ext cx="1468124" cy="1048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6C2C8-3734-25AF-E83B-B81D87B99848}"/>
              </a:ext>
            </a:extLst>
          </p:cNvPr>
          <p:cNvSpPr/>
          <p:nvPr/>
        </p:nvSpPr>
        <p:spPr>
          <a:xfrm>
            <a:off x="9802926" y="5000082"/>
            <a:ext cx="263236" cy="32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D9466-C77A-70E8-1948-BF9151FBA493}"/>
              </a:ext>
            </a:extLst>
          </p:cNvPr>
          <p:cNvSpPr/>
          <p:nvPr/>
        </p:nvSpPr>
        <p:spPr>
          <a:xfrm>
            <a:off x="9805925" y="5417178"/>
            <a:ext cx="263236" cy="32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2412F-E51A-6646-F98B-AFDD9CCDDDF3}"/>
              </a:ext>
            </a:extLst>
          </p:cNvPr>
          <p:cNvSpPr txBox="1"/>
          <p:nvPr/>
        </p:nvSpPr>
        <p:spPr>
          <a:xfrm>
            <a:off x="9681463" y="4692742"/>
            <a:ext cx="215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DataNode</a:t>
            </a:r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D0D68-9E1A-85AB-F006-0C702EF1731B}"/>
              </a:ext>
            </a:extLst>
          </p:cNvPr>
          <p:cNvSpPr txBox="1"/>
          <p:nvPr/>
        </p:nvSpPr>
        <p:spPr>
          <a:xfrm>
            <a:off x="9714622" y="5766550"/>
            <a:ext cx="215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NodeManager</a:t>
            </a:r>
            <a:endParaRPr lang="fr-FR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F4FE96-2A88-43E2-215C-660F68FDF091}"/>
              </a:ext>
            </a:extLst>
          </p:cNvPr>
          <p:cNvCxnSpPr>
            <a:cxnSpLocks/>
          </p:cNvCxnSpPr>
          <p:nvPr/>
        </p:nvCxnSpPr>
        <p:spPr>
          <a:xfrm flipV="1">
            <a:off x="10191081" y="4979017"/>
            <a:ext cx="1302327" cy="8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68B2D8-88C4-69AD-F69A-AB0606DCA976}"/>
              </a:ext>
            </a:extLst>
          </p:cNvPr>
          <p:cNvCxnSpPr>
            <a:cxnSpLocks/>
          </p:cNvCxnSpPr>
          <p:nvPr/>
        </p:nvCxnSpPr>
        <p:spPr>
          <a:xfrm flipV="1">
            <a:off x="10207821" y="5087864"/>
            <a:ext cx="1285587" cy="2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EA613F-1F84-004F-54B6-EFF3002FDB42}"/>
              </a:ext>
            </a:extLst>
          </p:cNvPr>
          <p:cNvCxnSpPr>
            <a:cxnSpLocks/>
          </p:cNvCxnSpPr>
          <p:nvPr/>
        </p:nvCxnSpPr>
        <p:spPr>
          <a:xfrm>
            <a:off x="10216191" y="5152684"/>
            <a:ext cx="1277217" cy="8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14DC17-BAF8-5380-DF06-828AC9C931E7}"/>
              </a:ext>
            </a:extLst>
          </p:cNvPr>
          <p:cNvCxnSpPr>
            <a:cxnSpLocks/>
          </p:cNvCxnSpPr>
          <p:nvPr/>
        </p:nvCxnSpPr>
        <p:spPr>
          <a:xfrm>
            <a:off x="10203635" y="5251017"/>
            <a:ext cx="1289773" cy="13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ylinder 36">
            <a:extLst>
              <a:ext uri="{FF2B5EF4-FFF2-40B4-BE49-F238E27FC236}">
                <a16:creationId xmlns:a16="http://schemas.microsoft.com/office/drawing/2014/main" id="{2D821C78-27A6-192D-DE05-16D6CDFBB55F}"/>
              </a:ext>
            </a:extLst>
          </p:cNvPr>
          <p:cNvSpPr/>
          <p:nvPr/>
        </p:nvSpPr>
        <p:spPr>
          <a:xfrm>
            <a:off x="11604245" y="482661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8BE34AC1-0870-76C9-D51C-9515FF9D15CE}"/>
              </a:ext>
            </a:extLst>
          </p:cNvPr>
          <p:cNvSpPr/>
          <p:nvPr/>
        </p:nvSpPr>
        <p:spPr>
          <a:xfrm>
            <a:off x="11679057" y="496793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A13DA67-5593-4988-EA6F-6CC1E00AB3C1}"/>
              </a:ext>
            </a:extLst>
          </p:cNvPr>
          <p:cNvSpPr/>
          <p:nvPr/>
        </p:nvSpPr>
        <p:spPr>
          <a:xfrm>
            <a:off x="11751676" y="510332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861A50CF-6AFC-6701-A707-F491CD22BBB5}"/>
              </a:ext>
            </a:extLst>
          </p:cNvPr>
          <p:cNvSpPr/>
          <p:nvPr/>
        </p:nvSpPr>
        <p:spPr>
          <a:xfrm>
            <a:off x="11815064" y="5238721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BFEC7F8E-9BC5-4F43-D353-DD309ED753F4}"/>
              </a:ext>
            </a:extLst>
          </p:cNvPr>
          <p:cNvSpPr/>
          <p:nvPr/>
        </p:nvSpPr>
        <p:spPr>
          <a:xfrm>
            <a:off x="11891233" y="5359760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606751-5F46-FC8F-E9D0-F2DF3D1F142C}"/>
              </a:ext>
            </a:extLst>
          </p:cNvPr>
          <p:cNvSpPr/>
          <p:nvPr/>
        </p:nvSpPr>
        <p:spPr>
          <a:xfrm>
            <a:off x="2518470" y="2357679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992861-F5B0-2FB4-3B77-756052061267}"/>
              </a:ext>
            </a:extLst>
          </p:cNvPr>
          <p:cNvSpPr/>
          <p:nvPr/>
        </p:nvSpPr>
        <p:spPr>
          <a:xfrm>
            <a:off x="4989072" y="2365273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469B3F-4E50-C8EE-A6C3-837655D56B7E}"/>
              </a:ext>
            </a:extLst>
          </p:cNvPr>
          <p:cNvSpPr/>
          <p:nvPr/>
        </p:nvSpPr>
        <p:spPr>
          <a:xfrm>
            <a:off x="10291063" y="5387876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A211DE-F5D0-17D8-BC3A-FAD502019831}"/>
              </a:ext>
            </a:extLst>
          </p:cNvPr>
          <p:cNvSpPr/>
          <p:nvPr/>
        </p:nvSpPr>
        <p:spPr>
          <a:xfrm>
            <a:off x="10389540" y="5439824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42E040-3EC9-ABC9-03A8-613B0E39F257}"/>
              </a:ext>
            </a:extLst>
          </p:cNvPr>
          <p:cNvSpPr/>
          <p:nvPr/>
        </p:nvSpPr>
        <p:spPr>
          <a:xfrm>
            <a:off x="10504422" y="5509525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BABE61-4F91-6512-F521-98D0D62779AF}"/>
              </a:ext>
            </a:extLst>
          </p:cNvPr>
          <p:cNvSpPr/>
          <p:nvPr/>
        </p:nvSpPr>
        <p:spPr>
          <a:xfrm>
            <a:off x="10625366" y="5588169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D30BD6-EEFA-2D3F-66F1-3314531BB2C5}"/>
              </a:ext>
            </a:extLst>
          </p:cNvPr>
          <p:cNvSpPr/>
          <p:nvPr/>
        </p:nvSpPr>
        <p:spPr>
          <a:xfrm>
            <a:off x="10753323" y="5634389"/>
            <a:ext cx="356769" cy="13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A86187-D567-32A0-F6DC-11DA19F8DC96}"/>
              </a:ext>
            </a:extLst>
          </p:cNvPr>
          <p:cNvCxnSpPr>
            <a:cxnSpLocks/>
          </p:cNvCxnSpPr>
          <p:nvPr/>
        </p:nvCxnSpPr>
        <p:spPr>
          <a:xfrm>
            <a:off x="10139986" y="5625234"/>
            <a:ext cx="417947" cy="10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77CF58-0CC3-CE62-D2BE-D6B7AF5AE64A}"/>
              </a:ext>
            </a:extLst>
          </p:cNvPr>
          <p:cNvCxnSpPr>
            <a:cxnSpLocks/>
          </p:cNvCxnSpPr>
          <p:nvPr/>
        </p:nvCxnSpPr>
        <p:spPr>
          <a:xfrm flipV="1">
            <a:off x="10123834" y="5475561"/>
            <a:ext cx="127957" cy="3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80203C-BD07-7D46-95FD-5FABB99A0D0A}"/>
              </a:ext>
            </a:extLst>
          </p:cNvPr>
          <p:cNvCxnSpPr>
            <a:cxnSpLocks/>
          </p:cNvCxnSpPr>
          <p:nvPr/>
        </p:nvCxnSpPr>
        <p:spPr>
          <a:xfrm>
            <a:off x="10136594" y="5562376"/>
            <a:ext cx="267597" cy="6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400AD52-D10D-D7BA-88D0-374B1A24D669}"/>
              </a:ext>
            </a:extLst>
          </p:cNvPr>
          <p:cNvSpPr txBox="1"/>
          <p:nvPr/>
        </p:nvSpPr>
        <p:spPr>
          <a:xfrm>
            <a:off x="2379925" y="1730506"/>
            <a:ext cx="15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01776A-0168-B7E9-723D-CC863C01F534}"/>
              </a:ext>
            </a:extLst>
          </p:cNvPr>
          <p:cNvSpPr txBox="1"/>
          <p:nvPr/>
        </p:nvSpPr>
        <p:spPr>
          <a:xfrm>
            <a:off x="2312891" y="1417921"/>
            <a:ext cx="22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 (Failover) Master1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C07170-8F3C-1C67-63D2-CEEDF4949CD9}"/>
              </a:ext>
            </a:extLst>
          </p:cNvPr>
          <p:cNvSpPr txBox="1"/>
          <p:nvPr/>
        </p:nvSpPr>
        <p:spPr>
          <a:xfrm>
            <a:off x="4787842" y="1415782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 (Failover) Master2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8CAEF2-81BE-7B86-639B-AAF1F0A5B2F6}"/>
              </a:ext>
            </a:extLst>
          </p:cNvPr>
          <p:cNvSpPr txBox="1"/>
          <p:nvPr/>
        </p:nvSpPr>
        <p:spPr>
          <a:xfrm>
            <a:off x="4893884" y="1750049"/>
            <a:ext cx="15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HDFS </a:t>
            </a:r>
            <a:r>
              <a:rPr lang="fr-FR" dirty="0" err="1"/>
              <a:t>NameNode</a:t>
            </a:r>
            <a:endParaRPr lang="fr-FR" dirty="0"/>
          </a:p>
        </p:txBody>
      </p:sp>
      <p:sp>
        <p:nvSpPr>
          <p:cNvPr id="62" name="Arrow: Left-Right 61">
            <a:extLst>
              <a:ext uri="{FF2B5EF4-FFF2-40B4-BE49-F238E27FC236}">
                <a16:creationId xmlns:a16="http://schemas.microsoft.com/office/drawing/2014/main" id="{B36348D1-40DE-B7CE-5E5E-10CCA20A3308}"/>
              </a:ext>
            </a:extLst>
          </p:cNvPr>
          <p:cNvSpPr/>
          <p:nvPr/>
        </p:nvSpPr>
        <p:spPr>
          <a:xfrm>
            <a:off x="4235046" y="2487372"/>
            <a:ext cx="622408" cy="2143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A9DFEB-FAD1-E8A6-7BE7-DAC370D8AA2B}"/>
              </a:ext>
            </a:extLst>
          </p:cNvPr>
          <p:cNvSpPr/>
          <p:nvPr/>
        </p:nvSpPr>
        <p:spPr>
          <a:xfrm>
            <a:off x="2518470" y="3494506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87A9995-0598-7BA9-9DE1-1A0C793C9D62}"/>
              </a:ext>
            </a:extLst>
          </p:cNvPr>
          <p:cNvSpPr/>
          <p:nvPr/>
        </p:nvSpPr>
        <p:spPr>
          <a:xfrm>
            <a:off x="4989072" y="3502100"/>
            <a:ext cx="766385" cy="56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DCA6B-FC52-E323-4D60-643BDDC57AF6}"/>
              </a:ext>
            </a:extLst>
          </p:cNvPr>
          <p:cNvSpPr txBox="1"/>
          <p:nvPr/>
        </p:nvSpPr>
        <p:spPr>
          <a:xfrm>
            <a:off x="2379924" y="2867333"/>
            <a:ext cx="198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br>
              <a:rPr lang="fr-FR" dirty="0"/>
            </a:br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7F5F1-BAEA-9C42-D9C0-F9818DB0CE49}"/>
              </a:ext>
            </a:extLst>
          </p:cNvPr>
          <p:cNvSpPr txBox="1"/>
          <p:nvPr/>
        </p:nvSpPr>
        <p:spPr>
          <a:xfrm>
            <a:off x="4893884" y="2886876"/>
            <a:ext cx="200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Yarn</a:t>
            </a:r>
            <a:r>
              <a:rPr lang="fr-FR" dirty="0"/>
              <a:t> </a:t>
            </a:r>
            <a:r>
              <a:rPr lang="fr-FR" dirty="0" err="1"/>
              <a:t>ResourceManager</a:t>
            </a:r>
            <a:endParaRPr lang="fr-FR" dirty="0"/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47456187-580A-A4C8-77B8-D5775FE3F403}"/>
              </a:ext>
            </a:extLst>
          </p:cNvPr>
          <p:cNvSpPr/>
          <p:nvPr/>
        </p:nvSpPr>
        <p:spPr>
          <a:xfrm>
            <a:off x="4235046" y="3624199"/>
            <a:ext cx="622408" cy="2143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A4103E-16B5-1A5A-0E97-54CC48ECB17E}"/>
              </a:ext>
            </a:extLst>
          </p:cNvPr>
          <p:cNvSpPr/>
          <p:nvPr/>
        </p:nvSpPr>
        <p:spPr>
          <a:xfrm>
            <a:off x="2500629" y="4377145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7617C9-0F6C-85D9-1D1A-E15EB7696613}"/>
              </a:ext>
            </a:extLst>
          </p:cNvPr>
          <p:cNvSpPr txBox="1"/>
          <p:nvPr/>
        </p:nvSpPr>
        <p:spPr>
          <a:xfrm>
            <a:off x="2442384" y="4053979"/>
            <a:ext cx="19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Oozie</a:t>
            </a:r>
            <a:r>
              <a:rPr lang="fr-FR" dirty="0"/>
              <a:t> Server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9800E0F-EBED-8628-8D8C-7E9FDD06C35A}"/>
              </a:ext>
            </a:extLst>
          </p:cNvPr>
          <p:cNvSpPr/>
          <p:nvPr/>
        </p:nvSpPr>
        <p:spPr>
          <a:xfrm>
            <a:off x="4986643" y="4368502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5D17EF-5E1A-8C9B-903E-5CD0473151D5}"/>
              </a:ext>
            </a:extLst>
          </p:cNvPr>
          <p:cNvSpPr txBox="1"/>
          <p:nvPr/>
        </p:nvSpPr>
        <p:spPr>
          <a:xfrm>
            <a:off x="4928398" y="4045336"/>
            <a:ext cx="19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Oozie</a:t>
            </a:r>
            <a:r>
              <a:rPr lang="fr-FR" dirty="0"/>
              <a:t> Server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D6BF75-9F33-4150-9E84-2A7A42101EEE}"/>
              </a:ext>
            </a:extLst>
          </p:cNvPr>
          <p:cNvSpPr/>
          <p:nvPr/>
        </p:nvSpPr>
        <p:spPr>
          <a:xfrm>
            <a:off x="2499242" y="4955212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08756E-A4E3-04DA-DE68-B26C6FAFBDE9}"/>
              </a:ext>
            </a:extLst>
          </p:cNvPr>
          <p:cNvSpPr txBox="1"/>
          <p:nvPr/>
        </p:nvSpPr>
        <p:spPr>
          <a:xfrm>
            <a:off x="2440997" y="4632046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HistoryServer</a:t>
            </a:r>
            <a:endParaRPr lang="fr-F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981805-8068-BBDB-C5BA-1BEAD6A2E2B8}"/>
              </a:ext>
            </a:extLst>
          </p:cNvPr>
          <p:cNvSpPr/>
          <p:nvPr/>
        </p:nvSpPr>
        <p:spPr>
          <a:xfrm>
            <a:off x="4985256" y="4946569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449295-F59D-EEFF-459B-0C006EC91780}"/>
              </a:ext>
            </a:extLst>
          </p:cNvPr>
          <p:cNvSpPr txBox="1"/>
          <p:nvPr/>
        </p:nvSpPr>
        <p:spPr>
          <a:xfrm>
            <a:off x="4927011" y="4623403"/>
            <a:ext cx="21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Spark </a:t>
            </a:r>
            <a:r>
              <a:rPr lang="fr-FR" dirty="0" err="1"/>
              <a:t>HistoryServer</a:t>
            </a:r>
            <a:endParaRPr lang="fr-FR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621E41-0FAC-1D62-59AD-75B3A30B705A}"/>
              </a:ext>
            </a:extLst>
          </p:cNvPr>
          <p:cNvSpPr txBox="1"/>
          <p:nvPr/>
        </p:nvSpPr>
        <p:spPr>
          <a:xfrm>
            <a:off x="8147127" y="1950166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</a:t>
            </a:r>
            <a:r>
              <a:rPr lang="fr-FR" dirty="0" err="1"/>
              <a:t>Nodes</a:t>
            </a:r>
            <a:endParaRPr lang="fr-FR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FC3FF-8306-4442-7E47-4650ECE4A320}"/>
              </a:ext>
            </a:extLst>
          </p:cNvPr>
          <p:cNvSpPr txBox="1"/>
          <p:nvPr/>
        </p:nvSpPr>
        <p:spPr>
          <a:xfrm>
            <a:off x="2404944" y="5243604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F04ED6-1068-D35A-F21B-5D3086B7CE4D}"/>
              </a:ext>
            </a:extLst>
          </p:cNvPr>
          <p:cNvSpPr/>
          <p:nvPr/>
        </p:nvSpPr>
        <p:spPr>
          <a:xfrm>
            <a:off x="2518470" y="5573108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C6E345-7989-1D07-A5C0-B15BE0D00E6B}"/>
              </a:ext>
            </a:extLst>
          </p:cNvPr>
          <p:cNvSpPr/>
          <p:nvPr/>
        </p:nvSpPr>
        <p:spPr>
          <a:xfrm>
            <a:off x="5004484" y="5564465"/>
            <a:ext cx="778279" cy="29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397F22-AB87-4BA3-CFD3-2BD168BCA18E}"/>
              </a:ext>
            </a:extLst>
          </p:cNvPr>
          <p:cNvSpPr txBox="1"/>
          <p:nvPr/>
        </p:nvSpPr>
        <p:spPr>
          <a:xfrm>
            <a:off x="4907689" y="5219038"/>
            <a:ext cx="2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endParaRPr lang="fr-FR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F1A66F-42AA-9B37-0211-68A3FB0C8227}"/>
              </a:ext>
            </a:extLst>
          </p:cNvPr>
          <p:cNvSpPr txBox="1"/>
          <p:nvPr/>
        </p:nvSpPr>
        <p:spPr>
          <a:xfrm>
            <a:off x="2438227" y="5842291"/>
            <a:ext cx="234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Ambari</a:t>
            </a:r>
            <a:r>
              <a:rPr lang="fr-FR" dirty="0"/>
              <a:t>, Ranger, Zeppelin, </a:t>
            </a:r>
            <a:r>
              <a:rPr lang="fr-FR" dirty="0" err="1"/>
              <a:t>Hbase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, etc…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92B059-3273-B269-0A4E-64912AA8A268}"/>
              </a:ext>
            </a:extLst>
          </p:cNvPr>
          <p:cNvSpPr txBox="1"/>
          <p:nvPr/>
        </p:nvSpPr>
        <p:spPr>
          <a:xfrm>
            <a:off x="4907505" y="5852341"/>
            <a:ext cx="234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Ambari</a:t>
            </a:r>
            <a:r>
              <a:rPr lang="fr-FR" dirty="0"/>
              <a:t>, Ranger, Zeppelin, </a:t>
            </a:r>
            <a:r>
              <a:rPr lang="fr-FR" dirty="0" err="1"/>
              <a:t>Hbase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, etc…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475743-E3E8-0B5A-B43B-BED8FE0CA622}"/>
              </a:ext>
            </a:extLst>
          </p:cNvPr>
          <p:cNvSpPr/>
          <p:nvPr/>
        </p:nvSpPr>
        <p:spPr>
          <a:xfrm>
            <a:off x="140055" y="2691083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15B23F-5E98-8426-A840-E3E37BF02C03}"/>
              </a:ext>
            </a:extLst>
          </p:cNvPr>
          <p:cNvSpPr/>
          <p:nvPr/>
        </p:nvSpPr>
        <p:spPr>
          <a:xfrm>
            <a:off x="961219" y="2699871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A5D59-B356-9D04-6329-FD30A721D6CF}"/>
              </a:ext>
            </a:extLst>
          </p:cNvPr>
          <p:cNvSpPr/>
          <p:nvPr/>
        </p:nvSpPr>
        <p:spPr>
          <a:xfrm>
            <a:off x="481509" y="3388208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4251E7-8FB1-AF02-6A2A-8FA37C4E3F5B}"/>
              </a:ext>
            </a:extLst>
          </p:cNvPr>
          <p:cNvSpPr/>
          <p:nvPr/>
        </p:nvSpPr>
        <p:spPr>
          <a:xfrm>
            <a:off x="95961" y="2487232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C821E09-9B7F-50E1-CC7D-AAFB790104DE}"/>
              </a:ext>
            </a:extLst>
          </p:cNvPr>
          <p:cNvSpPr/>
          <p:nvPr/>
        </p:nvSpPr>
        <p:spPr>
          <a:xfrm>
            <a:off x="414770" y="3254927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27FB58-0894-C1DE-02C2-1807BC721525}"/>
              </a:ext>
            </a:extLst>
          </p:cNvPr>
          <p:cNvSpPr/>
          <p:nvPr/>
        </p:nvSpPr>
        <p:spPr>
          <a:xfrm>
            <a:off x="888035" y="2483441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8B19C3-2341-1253-EB57-4FC1C146DCDA}"/>
              </a:ext>
            </a:extLst>
          </p:cNvPr>
          <p:cNvSpPr txBox="1"/>
          <p:nvPr/>
        </p:nvSpPr>
        <p:spPr>
          <a:xfrm>
            <a:off x="58502" y="2017981"/>
            <a:ext cx="188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Zookeeper</a:t>
            </a:r>
            <a:r>
              <a:rPr lang="fr-FR" dirty="0"/>
              <a:t> Cluster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787736-AF44-86CD-FDE5-6F35FFC33005}"/>
              </a:ext>
            </a:extLst>
          </p:cNvPr>
          <p:cNvSpPr/>
          <p:nvPr/>
        </p:nvSpPr>
        <p:spPr>
          <a:xfrm>
            <a:off x="179468" y="5020623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5C7379-F182-0F85-12BC-1FFF70246C33}"/>
              </a:ext>
            </a:extLst>
          </p:cNvPr>
          <p:cNvSpPr/>
          <p:nvPr/>
        </p:nvSpPr>
        <p:spPr>
          <a:xfrm>
            <a:off x="112729" y="4887342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B22D6C-BFAF-DB84-4803-5F1E91E02708}"/>
              </a:ext>
            </a:extLst>
          </p:cNvPr>
          <p:cNvSpPr/>
          <p:nvPr/>
        </p:nvSpPr>
        <p:spPr>
          <a:xfrm>
            <a:off x="410044" y="5422976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B3C377-ED22-3889-6699-B3F741290621}"/>
              </a:ext>
            </a:extLst>
          </p:cNvPr>
          <p:cNvSpPr/>
          <p:nvPr/>
        </p:nvSpPr>
        <p:spPr>
          <a:xfrm>
            <a:off x="343305" y="5289695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D32C7F-4CBA-46F2-C4F5-3D4B62C6BDA0}"/>
              </a:ext>
            </a:extLst>
          </p:cNvPr>
          <p:cNvSpPr/>
          <p:nvPr/>
        </p:nvSpPr>
        <p:spPr>
          <a:xfrm>
            <a:off x="683306" y="5800686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5479EE-D762-3DE3-B96A-040661E27EF0}"/>
              </a:ext>
            </a:extLst>
          </p:cNvPr>
          <p:cNvSpPr/>
          <p:nvPr/>
        </p:nvSpPr>
        <p:spPr>
          <a:xfrm>
            <a:off x="616567" y="5667405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70A7150-9C11-27AD-3AC0-822F1B7FA7FB}"/>
              </a:ext>
            </a:extLst>
          </p:cNvPr>
          <p:cNvSpPr/>
          <p:nvPr/>
        </p:nvSpPr>
        <p:spPr>
          <a:xfrm>
            <a:off x="1007019" y="6197515"/>
            <a:ext cx="609435" cy="3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2F45F56-0CDB-5CB0-1971-443C12334622}"/>
              </a:ext>
            </a:extLst>
          </p:cNvPr>
          <p:cNvSpPr/>
          <p:nvPr/>
        </p:nvSpPr>
        <p:spPr>
          <a:xfrm>
            <a:off x="940280" y="6064234"/>
            <a:ext cx="742911" cy="66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B3EA95-28E1-BD2F-CCBD-80F864A64EA7}"/>
              </a:ext>
            </a:extLst>
          </p:cNvPr>
          <p:cNvSpPr txBox="1"/>
          <p:nvPr/>
        </p:nvSpPr>
        <p:spPr>
          <a:xfrm>
            <a:off x="171290" y="452225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Kafka Cluster</a:t>
            </a:r>
          </a:p>
        </p:txBody>
      </p:sp>
      <p:sp>
        <p:nvSpPr>
          <p:cNvPr id="108" name="Cylinder 107">
            <a:extLst>
              <a:ext uri="{FF2B5EF4-FFF2-40B4-BE49-F238E27FC236}">
                <a16:creationId xmlns:a16="http://schemas.microsoft.com/office/drawing/2014/main" id="{D14FD3B5-B0AF-74CB-5115-CB621D7CB5E3}"/>
              </a:ext>
            </a:extLst>
          </p:cNvPr>
          <p:cNvSpPr/>
          <p:nvPr/>
        </p:nvSpPr>
        <p:spPr>
          <a:xfrm>
            <a:off x="1038304" y="4872920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Cylinder 108">
            <a:extLst>
              <a:ext uri="{FF2B5EF4-FFF2-40B4-BE49-F238E27FC236}">
                <a16:creationId xmlns:a16="http://schemas.microsoft.com/office/drawing/2014/main" id="{3865A66C-D1C5-0FF1-B0B7-6141B2337AA1}"/>
              </a:ext>
            </a:extLst>
          </p:cNvPr>
          <p:cNvSpPr/>
          <p:nvPr/>
        </p:nvSpPr>
        <p:spPr>
          <a:xfrm>
            <a:off x="1118660" y="4929842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Cylinder 109">
            <a:extLst>
              <a:ext uri="{FF2B5EF4-FFF2-40B4-BE49-F238E27FC236}">
                <a16:creationId xmlns:a16="http://schemas.microsoft.com/office/drawing/2014/main" id="{B075D115-7503-A534-FC22-B197F61AD488}"/>
              </a:ext>
            </a:extLst>
          </p:cNvPr>
          <p:cNvSpPr/>
          <p:nvPr/>
        </p:nvSpPr>
        <p:spPr>
          <a:xfrm>
            <a:off x="1208313" y="5006599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26B1F939-B4EB-7561-6B18-4EA184BE0D12}"/>
              </a:ext>
            </a:extLst>
          </p:cNvPr>
          <p:cNvSpPr/>
          <p:nvPr/>
        </p:nvSpPr>
        <p:spPr>
          <a:xfrm>
            <a:off x="1292541" y="506312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A67608-82F1-7DA2-96CF-F77E128EB9E6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762134" y="4982525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3CCE2D6-6B0E-D2A6-8096-CF566AB9EF0D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778874" y="5039447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AE5DC95-A5ED-69E0-ED76-5FD813ACB4AB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87244" y="5116204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7AC8A65-B583-D34A-29A6-8DF5DDE463FE}"/>
              </a:ext>
            </a:extLst>
          </p:cNvPr>
          <p:cNvCxnSpPr>
            <a:cxnSpLocks/>
            <a:stCxn id="97" idx="3"/>
            <a:endCxn id="111" idx="2"/>
          </p:cNvCxnSpPr>
          <p:nvPr/>
        </p:nvCxnSpPr>
        <p:spPr>
          <a:xfrm flipV="1">
            <a:off x="788903" y="5172728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ylinder 124">
            <a:extLst>
              <a:ext uri="{FF2B5EF4-FFF2-40B4-BE49-F238E27FC236}">
                <a16:creationId xmlns:a16="http://schemas.microsoft.com/office/drawing/2014/main" id="{17485D88-5295-0BDB-90D8-185426CEF719}"/>
              </a:ext>
            </a:extLst>
          </p:cNvPr>
          <p:cNvSpPr/>
          <p:nvPr/>
        </p:nvSpPr>
        <p:spPr>
          <a:xfrm>
            <a:off x="1246634" y="5351144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Cylinder 125">
            <a:extLst>
              <a:ext uri="{FF2B5EF4-FFF2-40B4-BE49-F238E27FC236}">
                <a16:creationId xmlns:a16="http://schemas.microsoft.com/office/drawing/2014/main" id="{A731AB2B-74E8-B904-4453-881306F52191}"/>
              </a:ext>
            </a:extLst>
          </p:cNvPr>
          <p:cNvSpPr/>
          <p:nvPr/>
        </p:nvSpPr>
        <p:spPr>
          <a:xfrm>
            <a:off x="1326990" y="5408066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Cylinder 126">
            <a:extLst>
              <a:ext uri="{FF2B5EF4-FFF2-40B4-BE49-F238E27FC236}">
                <a16:creationId xmlns:a16="http://schemas.microsoft.com/office/drawing/2014/main" id="{B288AC25-E619-BAC1-86F7-D35FE43541AA}"/>
              </a:ext>
            </a:extLst>
          </p:cNvPr>
          <p:cNvSpPr/>
          <p:nvPr/>
        </p:nvSpPr>
        <p:spPr>
          <a:xfrm>
            <a:off x="1416643" y="5484823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Cylinder 127">
            <a:extLst>
              <a:ext uri="{FF2B5EF4-FFF2-40B4-BE49-F238E27FC236}">
                <a16:creationId xmlns:a16="http://schemas.microsoft.com/office/drawing/2014/main" id="{B8548A1C-4D3E-5AB0-FCD4-6287BC19BA42}"/>
              </a:ext>
            </a:extLst>
          </p:cNvPr>
          <p:cNvSpPr/>
          <p:nvPr/>
        </p:nvSpPr>
        <p:spPr>
          <a:xfrm>
            <a:off x="1500871" y="5541347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26C8967-5535-E400-15EE-F4E4B796EF76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70464" y="5460749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21AB2F6-9651-5A6A-562C-DD2BBF7043C7}"/>
              </a:ext>
            </a:extLst>
          </p:cNvPr>
          <p:cNvCxnSpPr>
            <a:cxnSpLocks/>
            <a:endCxn id="126" idx="2"/>
          </p:cNvCxnSpPr>
          <p:nvPr/>
        </p:nvCxnSpPr>
        <p:spPr>
          <a:xfrm flipV="1">
            <a:off x="987204" y="5517671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C0B7E2A-2305-95DF-E0A9-CE635778E20D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995574" y="5594428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FA43A3A-099E-76DE-1E07-E8BFA4D99547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997233" y="5650952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ylinder 132">
            <a:extLst>
              <a:ext uri="{FF2B5EF4-FFF2-40B4-BE49-F238E27FC236}">
                <a16:creationId xmlns:a16="http://schemas.microsoft.com/office/drawing/2014/main" id="{881AB3E9-CBBC-D070-AD35-E85975E55230}"/>
              </a:ext>
            </a:extLst>
          </p:cNvPr>
          <p:cNvSpPr/>
          <p:nvPr/>
        </p:nvSpPr>
        <p:spPr>
          <a:xfrm>
            <a:off x="1549339" y="5763876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Cylinder 133">
            <a:extLst>
              <a:ext uri="{FF2B5EF4-FFF2-40B4-BE49-F238E27FC236}">
                <a16:creationId xmlns:a16="http://schemas.microsoft.com/office/drawing/2014/main" id="{CCDC0A38-DD7B-F1DF-0F3E-A40CB05D5FCB}"/>
              </a:ext>
            </a:extLst>
          </p:cNvPr>
          <p:cNvSpPr/>
          <p:nvPr/>
        </p:nvSpPr>
        <p:spPr>
          <a:xfrm>
            <a:off x="1629695" y="5820798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Cylinder 134">
            <a:extLst>
              <a:ext uri="{FF2B5EF4-FFF2-40B4-BE49-F238E27FC236}">
                <a16:creationId xmlns:a16="http://schemas.microsoft.com/office/drawing/2014/main" id="{5FBC56A9-F5EA-842D-DA7F-9AE5D55380FD}"/>
              </a:ext>
            </a:extLst>
          </p:cNvPr>
          <p:cNvSpPr/>
          <p:nvPr/>
        </p:nvSpPr>
        <p:spPr>
          <a:xfrm>
            <a:off x="1719348" y="5897555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Cylinder 135">
            <a:extLst>
              <a:ext uri="{FF2B5EF4-FFF2-40B4-BE49-F238E27FC236}">
                <a16:creationId xmlns:a16="http://schemas.microsoft.com/office/drawing/2014/main" id="{05A463B3-FBFD-FAB6-308A-D0860A8B04FF}"/>
              </a:ext>
            </a:extLst>
          </p:cNvPr>
          <p:cNvSpPr/>
          <p:nvPr/>
        </p:nvSpPr>
        <p:spPr>
          <a:xfrm>
            <a:off x="1803576" y="5954079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328BAE9-80E3-C871-A99D-851951EB9386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1273169" y="5873481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3ED6B35-4EFE-B28F-D8C6-7A5584AAAC2D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1289909" y="5930403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5A865C-3E70-FAC4-FDD5-04A50CA17680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1298279" y="6007160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C10087-3825-46EF-C2AA-B0A76E652687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1299938" y="6063684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ylinder 140">
            <a:extLst>
              <a:ext uri="{FF2B5EF4-FFF2-40B4-BE49-F238E27FC236}">
                <a16:creationId xmlns:a16="http://schemas.microsoft.com/office/drawing/2014/main" id="{A4A207C0-735C-FC69-D0A1-CA2FE7559964}"/>
              </a:ext>
            </a:extLst>
          </p:cNvPr>
          <p:cNvSpPr/>
          <p:nvPr/>
        </p:nvSpPr>
        <p:spPr>
          <a:xfrm>
            <a:off x="1756790" y="6204462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Cylinder 141">
            <a:extLst>
              <a:ext uri="{FF2B5EF4-FFF2-40B4-BE49-F238E27FC236}">
                <a16:creationId xmlns:a16="http://schemas.microsoft.com/office/drawing/2014/main" id="{A5573C21-6A19-C0BA-5EC4-1F37299F2343}"/>
              </a:ext>
            </a:extLst>
          </p:cNvPr>
          <p:cNvSpPr/>
          <p:nvPr/>
        </p:nvSpPr>
        <p:spPr>
          <a:xfrm>
            <a:off x="1837146" y="6261384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Cylinder 142">
            <a:extLst>
              <a:ext uri="{FF2B5EF4-FFF2-40B4-BE49-F238E27FC236}">
                <a16:creationId xmlns:a16="http://schemas.microsoft.com/office/drawing/2014/main" id="{B5720761-5191-7363-0244-9C82364E1C33}"/>
              </a:ext>
            </a:extLst>
          </p:cNvPr>
          <p:cNvSpPr/>
          <p:nvPr/>
        </p:nvSpPr>
        <p:spPr>
          <a:xfrm>
            <a:off x="1926799" y="6338141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Cylinder 143">
            <a:extLst>
              <a:ext uri="{FF2B5EF4-FFF2-40B4-BE49-F238E27FC236}">
                <a16:creationId xmlns:a16="http://schemas.microsoft.com/office/drawing/2014/main" id="{BEEC22BF-F479-720E-96F3-93CCEAE6B4E1}"/>
              </a:ext>
            </a:extLst>
          </p:cNvPr>
          <p:cNvSpPr/>
          <p:nvPr/>
        </p:nvSpPr>
        <p:spPr>
          <a:xfrm>
            <a:off x="2011027" y="6394665"/>
            <a:ext cx="160712" cy="21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CD6698D-B744-32AB-94E2-F84EC3027D89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1480620" y="6314067"/>
            <a:ext cx="276170" cy="1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1091BA1-618A-AD9B-6394-9E112807BF79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1497360" y="6370989"/>
            <a:ext cx="339786" cy="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4CD62ED-ABC3-80D8-E2AA-0AF9C6AE3563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1505730" y="6447746"/>
            <a:ext cx="421069" cy="6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9C5EC23-2551-FBBE-C6B5-51ACF1FCC120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1507389" y="6504270"/>
            <a:ext cx="503638" cy="2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ylinder 148">
            <a:extLst>
              <a:ext uri="{FF2B5EF4-FFF2-40B4-BE49-F238E27FC236}">
                <a16:creationId xmlns:a16="http://schemas.microsoft.com/office/drawing/2014/main" id="{DD05B5CE-B2C8-6428-DD2B-D9C82811181E}"/>
              </a:ext>
            </a:extLst>
          </p:cNvPr>
          <p:cNvSpPr/>
          <p:nvPr/>
        </p:nvSpPr>
        <p:spPr>
          <a:xfrm>
            <a:off x="6995145" y="4260046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Cylinder 149">
            <a:extLst>
              <a:ext uri="{FF2B5EF4-FFF2-40B4-BE49-F238E27FC236}">
                <a16:creationId xmlns:a16="http://schemas.microsoft.com/office/drawing/2014/main" id="{AA5B9CF2-34C6-E3A8-EA07-BF060C00C7FB}"/>
              </a:ext>
            </a:extLst>
          </p:cNvPr>
          <p:cNvSpPr/>
          <p:nvPr/>
        </p:nvSpPr>
        <p:spPr>
          <a:xfrm>
            <a:off x="7010024" y="5438970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Cylinder 150">
            <a:extLst>
              <a:ext uri="{FF2B5EF4-FFF2-40B4-BE49-F238E27FC236}">
                <a16:creationId xmlns:a16="http://schemas.microsoft.com/office/drawing/2014/main" id="{979CFD86-5578-0010-B428-414E9EF8075A}"/>
              </a:ext>
            </a:extLst>
          </p:cNvPr>
          <p:cNvSpPr/>
          <p:nvPr/>
        </p:nvSpPr>
        <p:spPr>
          <a:xfrm>
            <a:off x="6979086" y="3485640"/>
            <a:ext cx="394236" cy="5480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37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8FE2-D797-46D8-6620-EFC3FCC4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HortonWorks</a:t>
            </a:r>
            <a:r>
              <a:rPr lang="fr-FR" dirty="0"/>
              <a:t> Data Platform (HDP) distribution</a:t>
            </a:r>
            <a:br>
              <a:rPr lang="fr-FR" dirty="0"/>
            </a:b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B07F7-B063-F8ED-01E0-16A6E6DDBF65}"/>
              </a:ext>
            </a:extLst>
          </p:cNvPr>
          <p:cNvSpPr txBox="1"/>
          <p:nvPr/>
        </p:nvSpPr>
        <p:spPr>
          <a:xfrm>
            <a:off x="1220089" y="2090651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F01F-CCFB-117F-7DCB-CB257F555624}"/>
              </a:ext>
            </a:extLst>
          </p:cNvPr>
          <p:cNvSpPr txBox="1"/>
          <p:nvPr/>
        </p:nvSpPr>
        <p:spPr>
          <a:xfrm>
            <a:off x="2436518" y="2521280"/>
            <a:ext cx="746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Fully</a:t>
            </a:r>
            <a:r>
              <a:rPr lang="fr-FR" sz="2400" dirty="0"/>
              <a:t> Open-Source … </a:t>
            </a:r>
            <a:r>
              <a:rPr lang="fr-FR" sz="2400" dirty="0" err="1"/>
              <a:t>backed</a:t>
            </a:r>
            <a:r>
              <a:rPr lang="fr-FR" sz="2400" dirty="0"/>
              <a:t> by </a:t>
            </a:r>
            <a:r>
              <a:rPr lang="fr-FR" sz="2400" dirty="0" err="1"/>
              <a:t>company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$$$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2A55B-72C8-B454-2177-1F5088934369}"/>
              </a:ext>
            </a:extLst>
          </p:cNvPr>
          <p:cNvSpPr txBox="1"/>
          <p:nvPr/>
        </p:nvSpPr>
        <p:spPr>
          <a:xfrm>
            <a:off x="2436518" y="3283787"/>
            <a:ext cx="5744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HortonWorks</a:t>
            </a:r>
            <a:r>
              <a:rPr lang="fr-FR" sz="2400" dirty="0"/>
              <a:t> </a:t>
            </a:r>
            <a:r>
              <a:rPr lang="fr-FR" sz="2400" dirty="0" err="1"/>
              <a:t>bought</a:t>
            </a:r>
            <a:r>
              <a:rPr lang="fr-FR" sz="2400" dirty="0"/>
              <a:t> by Cloudera in 2020 !</a:t>
            </a:r>
          </a:p>
          <a:p>
            <a:r>
              <a:rPr lang="fr-FR" sz="2400" dirty="0"/>
              <a:t>… HDP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disapear</a:t>
            </a:r>
            <a:endParaRPr lang="fr-FR" sz="2400" dirty="0"/>
          </a:p>
          <a:p>
            <a:r>
              <a:rPr lang="fr-FR" sz="2400" dirty="0"/>
              <a:t>… </a:t>
            </a:r>
            <a:r>
              <a:rPr lang="fr-FR" sz="2400" dirty="0" err="1"/>
              <a:t>customer</a:t>
            </a:r>
            <a:r>
              <a:rPr lang="fr-FR" sz="2400" dirty="0"/>
              <a:t> encourage to « </a:t>
            </a:r>
            <a:r>
              <a:rPr lang="fr-FR" sz="2400" dirty="0" err="1"/>
              <a:t>migrate</a:t>
            </a:r>
            <a:r>
              <a:rPr lang="fr-FR" sz="2400" dirty="0"/>
              <a:t> to CDP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B9A7E-06BB-608D-60DC-090C02FC3788}"/>
              </a:ext>
            </a:extLst>
          </p:cNvPr>
          <p:cNvSpPr txBox="1"/>
          <p:nvPr/>
        </p:nvSpPr>
        <p:spPr>
          <a:xfrm>
            <a:off x="2436518" y="4784958"/>
            <a:ext cx="6374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Packages in Azure cloud as « HD-Insight » </a:t>
            </a:r>
            <a:r>
              <a:rPr lang="fr-FR" sz="2400" dirty="0" err="1"/>
              <a:t>product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2989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549</Words>
  <Application>Microsoft Office PowerPoint</Application>
  <PresentationFormat>Widescreen</PresentationFormat>
  <Paragraphs>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Installing Spark &amp; Hadoop Tools on Windows / Cygwin / WSL / ..</vt:lpstr>
      <vt:lpstr>Install (Unzip) Spark</vt:lpstr>
      <vt:lpstr>SPARK_HOME: Spark Unzipped Dir</vt:lpstr>
      <vt:lpstr>Environment variables  SPARK_HOME + SPARK_CONF</vt:lpstr>
      <vt:lpstr>PowerPoint Presentation</vt:lpstr>
      <vt:lpstr>Installing HADOOP Local (no cluster)</vt:lpstr>
      <vt:lpstr>Hadoop = jar libs + winutils + hdfs + yarn + ..  </vt:lpstr>
      <vt:lpstr>Hadoop Typical Cluster hundred of linux servers x dozen of running services</vt:lpstr>
      <vt:lpstr>Using HortonWorks Data Platform (HDP) distribution </vt:lpstr>
      <vt:lpstr>Trying HDP ?</vt:lpstr>
      <vt:lpstr>Single Node Hadoop cluster ???</vt:lpstr>
      <vt:lpstr>Using « HadoopUnit » ? ( for Junit tests / all-in-one embedded servers)</vt:lpstr>
      <vt:lpstr>hadoop-unit-standalone console</vt:lpstr>
      <vt:lpstr>Windows + Cygwin + pip</vt:lpstr>
      <vt:lpstr>Installing Cygin</vt:lpstr>
      <vt:lpstr>« Pip » ? « pip3 » ? </vt:lpstr>
      <vt:lpstr>pip3 install pyspark</vt:lpstr>
      <vt:lpstr>« pip install numpy » ??</vt:lpstr>
      <vt:lpstr>Pip fail .. Cause ?</vt:lpstr>
      <vt:lpstr>Cygwin install gcc, g++</vt:lpstr>
      <vt:lpstr>Retry install numpy .. Build wheel ..</vt:lpstr>
      <vt:lpstr>Cygwin – pip install numpy</vt:lpstr>
      <vt:lpstr>Using windows WSL - Debian  WSL = Windows SubSystem for Linux</vt:lpstr>
      <vt:lpstr># apt-get install python pip</vt:lpstr>
      <vt:lpstr>WSL – pip install pyspark</vt:lpstr>
      <vt:lpstr>WSL – pip install numpy</vt:lpstr>
      <vt:lpstr>WSL – pip install  pandas</vt:lpstr>
      <vt:lpstr>Using Windows + Anaconda</vt:lpstr>
      <vt:lpstr>Anaconda - Home</vt:lpstr>
      <vt:lpstr>Pyspark … NOT installed by default</vt:lpstr>
      <vt:lpstr>Anaconda .. Upgrade after fresh install ?</vt:lpstr>
      <vt:lpstr>Anaconda..</vt:lpstr>
      <vt:lpstr>Command line conda…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Spark &amp; Hadoop Tools on Windows / Cygwin / ..</dc:title>
  <dc:creator>arnaud.nauwynck@gmail.com</dc:creator>
  <cp:lastModifiedBy>arnaud.nauwynck@gmail.com</cp:lastModifiedBy>
  <cp:revision>18</cp:revision>
  <dcterms:created xsi:type="dcterms:W3CDTF">2022-09-10T06:58:14Z</dcterms:created>
  <dcterms:modified xsi:type="dcterms:W3CDTF">2022-09-10T22:41:58Z</dcterms:modified>
</cp:coreProperties>
</file>